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9" r:id="rId4"/>
    <p:sldId id="275" r:id="rId5"/>
    <p:sldId id="277" r:id="rId6"/>
    <p:sldId id="279" r:id="rId7"/>
    <p:sldId id="280" r:id="rId8"/>
    <p:sldId id="281" r:id="rId9"/>
    <p:sldId id="283" r:id="rId10"/>
    <p:sldId id="289" r:id="rId11"/>
    <p:sldId id="286" r:id="rId12"/>
    <p:sldId id="291" r:id="rId13"/>
    <p:sldId id="290" r:id="rId1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500"/>
    <a:srgbClr val="9D3131"/>
    <a:srgbClr val="00A2F0"/>
    <a:srgbClr val="00ABF9"/>
    <a:srgbClr val="00A2F9"/>
    <a:srgbClr val="00A2E9"/>
    <a:srgbClr val="008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4666"/>
  </p:normalViewPr>
  <p:slideViewPr>
    <p:cSldViewPr>
      <p:cViewPr>
        <p:scale>
          <a:sx n="186" d="100"/>
          <a:sy n="186" d="100"/>
        </p:scale>
        <p:origin x="1040" y="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1DF65-89E0-4FBA-AB1F-05B6EE478F1B}" type="doc">
      <dgm:prSet loTypeId="urn:microsoft.com/office/officeart/2005/8/layout/chevron1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CD8DADE-C6AD-4AAA-A169-5EE8A20DB676}">
      <dgm:prSet custT="1"/>
      <dgm:spPr/>
      <dgm:t>
        <a:bodyPr/>
        <a:lstStyle/>
        <a:p>
          <a:r>
            <a:rPr lang="en-GB" sz="1000" dirty="0" err="1" smtClean="0">
              <a:latin typeface="Calibri" charset="0"/>
              <a:ea typeface="Calibri" charset="0"/>
              <a:cs typeface="Calibri" charset="0"/>
            </a:rPr>
            <a:t>Introdução</a:t>
          </a:r>
          <a:endParaRPr lang="en-US" sz="1000" dirty="0">
            <a:latin typeface="Calibri" charset="0"/>
            <a:ea typeface="Calibri" charset="0"/>
            <a:cs typeface="Calibri" charset="0"/>
          </a:endParaRPr>
        </a:p>
      </dgm:t>
    </dgm:pt>
    <dgm:pt modelId="{0BB65B34-13C6-48FB-861F-B1981A1684AC}" type="parTrans" cxnId="{B8D5F5C2-E3FE-480E-BD99-9F997D7C33B2}">
      <dgm:prSet/>
      <dgm:spPr/>
      <dgm:t>
        <a:bodyPr/>
        <a:lstStyle/>
        <a:p>
          <a:endParaRPr lang="en-US"/>
        </a:p>
      </dgm:t>
    </dgm:pt>
    <dgm:pt modelId="{3A709CFE-14B9-4E61-8114-DA4620A5346A}" type="sibTrans" cxnId="{B8D5F5C2-E3FE-480E-BD99-9F997D7C33B2}">
      <dgm:prSet phldrT="1" phldr="0"/>
      <dgm:spPr/>
      <dgm:t>
        <a:bodyPr/>
        <a:lstStyle/>
        <a:p>
          <a:endParaRPr lang="pt-PT"/>
        </a:p>
      </dgm:t>
    </dgm:pt>
    <dgm:pt modelId="{D535A3DB-9A70-4763-B36C-59047971AE7A}">
      <dgm:prSet custT="1"/>
      <dgm:spPr/>
      <dgm:t>
        <a:bodyPr/>
        <a:lstStyle/>
        <a:p>
          <a:r>
            <a:rPr lang="en-GB" sz="1000" dirty="0" err="1" smtClean="0">
              <a:latin typeface="Calibri" charset="0"/>
              <a:ea typeface="Calibri" charset="0"/>
              <a:cs typeface="Calibri" charset="0"/>
            </a:rPr>
            <a:t>Motivação</a:t>
          </a:r>
          <a:endParaRPr lang="en-US" sz="1000" dirty="0">
            <a:latin typeface="Calibri" charset="0"/>
            <a:ea typeface="Calibri" charset="0"/>
            <a:cs typeface="Calibri" charset="0"/>
          </a:endParaRPr>
        </a:p>
      </dgm:t>
    </dgm:pt>
    <dgm:pt modelId="{668BAD8A-9E8E-44A9-BCE5-4495A7E64838}" type="parTrans" cxnId="{2DA712AD-BFF4-4E87-8A98-57E9950FDD50}">
      <dgm:prSet/>
      <dgm:spPr/>
      <dgm:t>
        <a:bodyPr/>
        <a:lstStyle/>
        <a:p>
          <a:endParaRPr lang="en-US"/>
        </a:p>
      </dgm:t>
    </dgm:pt>
    <dgm:pt modelId="{51B74C14-4720-4970-AE81-7C5E50C48060}" type="sibTrans" cxnId="{2DA712AD-BFF4-4E87-8A98-57E9950FDD50}">
      <dgm:prSet phldrT="2" phldr="0"/>
      <dgm:spPr/>
      <dgm:t>
        <a:bodyPr/>
        <a:lstStyle/>
        <a:p>
          <a:endParaRPr lang="pt-PT"/>
        </a:p>
      </dgm:t>
    </dgm:pt>
    <dgm:pt modelId="{6E934285-30C0-4799-986D-93434C6E4335}">
      <dgm:prSet custT="1"/>
      <dgm:spPr/>
      <dgm:t>
        <a:bodyPr/>
        <a:lstStyle/>
        <a:p>
          <a:r>
            <a:rPr lang="en-GB" sz="1000" dirty="0" err="1" smtClean="0">
              <a:latin typeface="Calibri" charset="0"/>
              <a:ea typeface="Calibri" charset="0"/>
              <a:cs typeface="Calibri" charset="0"/>
            </a:rPr>
            <a:t>Objetivos</a:t>
          </a:r>
          <a:endParaRPr lang="en-US" sz="1000" dirty="0">
            <a:latin typeface="Calibri" charset="0"/>
            <a:ea typeface="Calibri" charset="0"/>
            <a:cs typeface="Calibri" charset="0"/>
          </a:endParaRPr>
        </a:p>
      </dgm:t>
    </dgm:pt>
    <dgm:pt modelId="{00DC8FD9-FBB1-4248-AAA5-BA4122AF2C7F}" type="parTrans" cxnId="{36F05BEA-621F-4DC1-AEF1-60DC0EF169AA}">
      <dgm:prSet/>
      <dgm:spPr/>
      <dgm:t>
        <a:bodyPr/>
        <a:lstStyle/>
        <a:p>
          <a:endParaRPr lang="en-US"/>
        </a:p>
      </dgm:t>
    </dgm:pt>
    <dgm:pt modelId="{9CEEA9D1-02F8-41A4-9A3B-26EAFDE65F1F}" type="sibTrans" cxnId="{36F05BEA-621F-4DC1-AEF1-60DC0EF169AA}">
      <dgm:prSet phldrT="3" phldr="0"/>
      <dgm:spPr/>
      <dgm:t>
        <a:bodyPr/>
        <a:lstStyle/>
        <a:p>
          <a:endParaRPr lang="pt-PT"/>
        </a:p>
      </dgm:t>
    </dgm:pt>
    <dgm:pt modelId="{179FFCA3-A9B7-443C-9352-762291331866}">
      <dgm:prSet custT="1"/>
      <dgm:spPr/>
      <dgm:t>
        <a:bodyPr/>
        <a:lstStyle/>
        <a:p>
          <a:r>
            <a:rPr lang="en-GB" sz="1000" dirty="0" smtClean="0">
              <a:latin typeface="Calibri" charset="0"/>
              <a:ea typeface="Calibri" charset="0"/>
              <a:cs typeface="Calibri" charset="0"/>
            </a:rPr>
            <a:t>Estado da Arte</a:t>
          </a:r>
          <a:endParaRPr lang="en-US" sz="1000" dirty="0">
            <a:latin typeface="Calibri" charset="0"/>
            <a:ea typeface="Calibri" charset="0"/>
            <a:cs typeface="Calibri" charset="0"/>
          </a:endParaRPr>
        </a:p>
      </dgm:t>
    </dgm:pt>
    <dgm:pt modelId="{27AB6F5D-9E06-4C5A-92F7-475A0DD09067}" type="parTrans" cxnId="{BB5C9051-DC99-47D4-BBD7-873B64D117E8}">
      <dgm:prSet/>
      <dgm:spPr/>
      <dgm:t>
        <a:bodyPr/>
        <a:lstStyle/>
        <a:p>
          <a:endParaRPr lang="en-US"/>
        </a:p>
      </dgm:t>
    </dgm:pt>
    <dgm:pt modelId="{CAFD8141-1ADE-4A0A-AB79-158C697AB5E6}" type="sibTrans" cxnId="{BB5C9051-DC99-47D4-BBD7-873B64D117E8}">
      <dgm:prSet phldrT="4" phldr="0"/>
      <dgm:spPr/>
      <dgm:t>
        <a:bodyPr/>
        <a:lstStyle/>
        <a:p>
          <a:endParaRPr lang="pt-PT"/>
        </a:p>
      </dgm:t>
    </dgm:pt>
    <dgm:pt modelId="{2D0D9E8E-823C-4F1D-8E22-956C02CA8FD2}">
      <dgm:prSet custT="1"/>
      <dgm:spPr/>
      <dgm:t>
        <a:bodyPr/>
        <a:lstStyle/>
        <a:p>
          <a:r>
            <a:rPr lang="en-GB" sz="1050" dirty="0" err="1" smtClean="0">
              <a:latin typeface="Calibri" charset="0"/>
              <a:ea typeface="Calibri" charset="0"/>
              <a:cs typeface="Calibri" charset="0"/>
            </a:rPr>
            <a:t>Desenvolvimento</a:t>
          </a:r>
          <a:endParaRPr lang="en-US" sz="1050" dirty="0">
            <a:latin typeface="Calibri" charset="0"/>
            <a:ea typeface="Calibri" charset="0"/>
            <a:cs typeface="Calibri" charset="0"/>
          </a:endParaRPr>
        </a:p>
      </dgm:t>
    </dgm:pt>
    <dgm:pt modelId="{D6365765-500C-41A1-BE03-5EC5546BED8B}" type="parTrans" cxnId="{CF6F2024-643F-43EB-8E6B-9FFA2BBE0674}">
      <dgm:prSet/>
      <dgm:spPr/>
      <dgm:t>
        <a:bodyPr/>
        <a:lstStyle/>
        <a:p>
          <a:endParaRPr lang="en-US"/>
        </a:p>
      </dgm:t>
    </dgm:pt>
    <dgm:pt modelId="{CF4A3640-6334-4FEF-8E6B-7DB0BA4409C7}" type="sibTrans" cxnId="{CF6F2024-643F-43EB-8E6B-9FFA2BBE0674}">
      <dgm:prSet phldrT="5" phldr="0"/>
      <dgm:spPr/>
      <dgm:t>
        <a:bodyPr/>
        <a:lstStyle/>
        <a:p>
          <a:endParaRPr lang="pt-PT"/>
        </a:p>
      </dgm:t>
    </dgm:pt>
    <dgm:pt modelId="{1388FEFA-920A-1D40-B23A-6DAB08DAF9BC}" type="pres">
      <dgm:prSet presAssocID="{80C1DF65-89E0-4FBA-AB1F-05B6EE478F1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BE351E7C-8C33-B542-BF1A-A820008121CB}" type="pres">
      <dgm:prSet presAssocID="{2CD8DADE-C6AD-4AAA-A169-5EE8A20DB67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7C9C2122-F940-524B-83E7-7958F639E3D6}" type="pres">
      <dgm:prSet presAssocID="{3A709CFE-14B9-4E61-8114-DA4620A5346A}" presName="parTxOnlySpace" presStyleCnt="0"/>
      <dgm:spPr/>
    </dgm:pt>
    <dgm:pt modelId="{E6C076D1-9556-DA44-97D9-CE740CB45C56}" type="pres">
      <dgm:prSet presAssocID="{D535A3DB-9A70-4763-B36C-59047971AE7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02FD967F-99DC-4146-8A9F-83BD5802D5C0}" type="pres">
      <dgm:prSet presAssocID="{51B74C14-4720-4970-AE81-7C5E50C48060}" presName="parTxOnlySpace" presStyleCnt="0"/>
      <dgm:spPr/>
    </dgm:pt>
    <dgm:pt modelId="{90912406-3B45-8248-9EDA-8E299520459D}" type="pres">
      <dgm:prSet presAssocID="{6E934285-30C0-4799-986D-93434C6E43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B4B8EB4C-89C8-3347-8527-4A616ACF2EA0}" type="pres">
      <dgm:prSet presAssocID="{9CEEA9D1-02F8-41A4-9A3B-26EAFDE65F1F}" presName="parTxOnlySpace" presStyleCnt="0"/>
      <dgm:spPr/>
    </dgm:pt>
    <dgm:pt modelId="{4173541B-1150-4746-9983-E5799C538B47}" type="pres">
      <dgm:prSet presAssocID="{179FFCA3-A9B7-443C-9352-76229133186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86599E20-8134-F54B-A67E-30E9D3259F20}" type="pres">
      <dgm:prSet presAssocID="{CAFD8141-1ADE-4A0A-AB79-158C697AB5E6}" presName="parTxOnlySpace" presStyleCnt="0"/>
      <dgm:spPr/>
    </dgm:pt>
    <dgm:pt modelId="{860B4E35-8588-0E45-A527-1A4812E3B4BC}" type="pres">
      <dgm:prSet presAssocID="{2D0D9E8E-823C-4F1D-8E22-956C02CA8FD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2941FFBF-5C48-E54B-BE57-9A4D4313F20D}" type="presOf" srcId="{179FFCA3-A9B7-443C-9352-762291331866}" destId="{4173541B-1150-4746-9983-E5799C538B47}" srcOrd="0" destOrd="0" presId="urn:microsoft.com/office/officeart/2005/8/layout/chevron1"/>
    <dgm:cxn modelId="{CF6F2024-643F-43EB-8E6B-9FFA2BBE0674}" srcId="{80C1DF65-89E0-4FBA-AB1F-05B6EE478F1B}" destId="{2D0D9E8E-823C-4F1D-8E22-956C02CA8FD2}" srcOrd="4" destOrd="0" parTransId="{D6365765-500C-41A1-BE03-5EC5546BED8B}" sibTransId="{CF4A3640-6334-4FEF-8E6B-7DB0BA4409C7}"/>
    <dgm:cxn modelId="{764C9606-00F2-DB4A-845F-E65AAF81E73B}" type="presOf" srcId="{2D0D9E8E-823C-4F1D-8E22-956C02CA8FD2}" destId="{860B4E35-8588-0E45-A527-1A4812E3B4BC}" srcOrd="0" destOrd="0" presId="urn:microsoft.com/office/officeart/2005/8/layout/chevron1"/>
    <dgm:cxn modelId="{2DA712AD-BFF4-4E87-8A98-57E9950FDD50}" srcId="{80C1DF65-89E0-4FBA-AB1F-05B6EE478F1B}" destId="{D535A3DB-9A70-4763-B36C-59047971AE7A}" srcOrd="1" destOrd="0" parTransId="{668BAD8A-9E8E-44A9-BCE5-4495A7E64838}" sibTransId="{51B74C14-4720-4970-AE81-7C5E50C48060}"/>
    <dgm:cxn modelId="{32374954-3084-9D46-A156-0FA54876CA93}" type="presOf" srcId="{D535A3DB-9A70-4763-B36C-59047971AE7A}" destId="{E6C076D1-9556-DA44-97D9-CE740CB45C56}" srcOrd="0" destOrd="0" presId="urn:microsoft.com/office/officeart/2005/8/layout/chevron1"/>
    <dgm:cxn modelId="{36F05BEA-621F-4DC1-AEF1-60DC0EF169AA}" srcId="{80C1DF65-89E0-4FBA-AB1F-05B6EE478F1B}" destId="{6E934285-30C0-4799-986D-93434C6E4335}" srcOrd="2" destOrd="0" parTransId="{00DC8FD9-FBB1-4248-AAA5-BA4122AF2C7F}" sibTransId="{9CEEA9D1-02F8-41A4-9A3B-26EAFDE65F1F}"/>
    <dgm:cxn modelId="{1103E4DD-B616-5D41-B10B-C519EF2364F4}" type="presOf" srcId="{6E934285-30C0-4799-986D-93434C6E4335}" destId="{90912406-3B45-8248-9EDA-8E299520459D}" srcOrd="0" destOrd="0" presId="urn:microsoft.com/office/officeart/2005/8/layout/chevron1"/>
    <dgm:cxn modelId="{0076BCEA-A5C9-EC43-A169-DAABBDE91E87}" type="presOf" srcId="{2CD8DADE-C6AD-4AAA-A169-5EE8A20DB676}" destId="{BE351E7C-8C33-B542-BF1A-A820008121CB}" srcOrd="0" destOrd="0" presId="urn:microsoft.com/office/officeart/2005/8/layout/chevron1"/>
    <dgm:cxn modelId="{B8D5F5C2-E3FE-480E-BD99-9F997D7C33B2}" srcId="{80C1DF65-89E0-4FBA-AB1F-05B6EE478F1B}" destId="{2CD8DADE-C6AD-4AAA-A169-5EE8A20DB676}" srcOrd="0" destOrd="0" parTransId="{0BB65B34-13C6-48FB-861F-B1981A1684AC}" sibTransId="{3A709CFE-14B9-4E61-8114-DA4620A5346A}"/>
    <dgm:cxn modelId="{BB5C9051-DC99-47D4-BBD7-873B64D117E8}" srcId="{80C1DF65-89E0-4FBA-AB1F-05B6EE478F1B}" destId="{179FFCA3-A9B7-443C-9352-762291331866}" srcOrd="3" destOrd="0" parTransId="{27AB6F5D-9E06-4C5A-92F7-475A0DD09067}" sibTransId="{CAFD8141-1ADE-4A0A-AB79-158C697AB5E6}"/>
    <dgm:cxn modelId="{8DE0960F-4069-5643-97C7-B70147BA7B50}" type="presOf" srcId="{80C1DF65-89E0-4FBA-AB1F-05B6EE478F1B}" destId="{1388FEFA-920A-1D40-B23A-6DAB08DAF9BC}" srcOrd="0" destOrd="0" presId="urn:microsoft.com/office/officeart/2005/8/layout/chevron1"/>
    <dgm:cxn modelId="{51DABA37-075C-3344-97E4-C033B62FAE99}" type="presParOf" srcId="{1388FEFA-920A-1D40-B23A-6DAB08DAF9BC}" destId="{BE351E7C-8C33-B542-BF1A-A820008121CB}" srcOrd="0" destOrd="0" presId="urn:microsoft.com/office/officeart/2005/8/layout/chevron1"/>
    <dgm:cxn modelId="{2D053C2F-958B-9249-8920-EEAE7DDEA60C}" type="presParOf" srcId="{1388FEFA-920A-1D40-B23A-6DAB08DAF9BC}" destId="{7C9C2122-F940-524B-83E7-7958F639E3D6}" srcOrd="1" destOrd="0" presId="urn:microsoft.com/office/officeart/2005/8/layout/chevron1"/>
    <dgm:cxn modelId="{A4E085BD-20C0-5A40-9F74-BE3C499372F1}" type="presParOf" srcId="{1388FEFA-920A-1D40-B23A-6DAB08DAF9BC}" destId="{E6C076D1-9556-DA44-97D9-CE740CB45C56}" srcOrd="2" destOrd="0" presId="urn:microsoft.com/office/officeart/2005/8/layout/chevron1"/>
    <dgm:cxn modelId="{6926BA76-CB5F-A54A-B701-A36D684C2B0D}" type="presParOf" srcId="{1388FEFA-920A-1D40-B23A-6DAB08DAF9BC}" destId="{02FD967F-99DC-4146-8A9F-83BD5802D5C0}" srcOrd="3" destOrd="0" presId="urn:microsoft.com/office/officeart/2005/8/layout/chevron1"/>
    <dgm:cxn modelId="{1164CEA9-2EB7-C049-90D4-2429AC53DCC6}" type="presParOf" srcId="{1388FEFA-920A-1D40-B23A-6DAB08DAF9BC}" destId="{90912406-3B45-8248-9EDA-8E299520459D}" srcOrd="4" destOrd="0" presId="urn:microsoft.com/office/officeart/2005/8/layout/chevron1"/>
    <dgm:cxn modelId="{A88E32A4-9570-A54D-ACC4-832F245932CF}" type="presParOf" srcId="{1388FEFA-920A-1D40-B23A-6DAB08DAF9BC}" destId="{B4B8EB4C-89C8-3347-8527-4A616ACF2EA0}" srcOrd="5" destOrd="0" presId="urn:microsoft.com/office/officeart/2005/8/layout/chevron1"/>
    <dgm:cxn modelId="{3C8FB258-5543-4144-AF9A-C7A23AFAF9D2}" type="presParOf" srcId="{1388FEFA-920A-1D40-B23A-6DAB08DAF9BC}" destId="{4173541B-1150-4746-9983-E5799C538B47}" srcOrd="6" destOrd="0" presId="urn:microsoft.com/office/officeart/2005/8/layout/chevron1"/>
    <dgm:cxn modelId="{FBFB7D34-DA02-5349-9740-821C1947599E}" type="presParOf" srcId="{1388FEFA-920A-1D40-B23A-6DAB08DAF9BC}" destId="{86599E20-8134-F54B-A67E-30E9D3259F20}" srcOrd="7" destOrd="0" presId="urn:microsoft.com/office/officeart/2005/8/layout/chevron1"/>
    <dgm:cxn modelId="{02980052-1272-1741-8CDB-0F98DA16B9B1}" type="presParOf" srcId="{1388FEFA-920A-1D40-B23A-6DAB08DAF9BC}" destId="{860B4E35-8588-0E45-A527-1A4812E3B4B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51E7C-8C33-B542-BF1A-A820008121CB}">
      <dsp:nvSpPr>
        <dsp:cNvPr id="0" name=""/>
        <dsp:cNvSpPr/>
      </dsp:nvSpPr>
      <dsp:spPr>
        <a:xfrm>
          <a:off x="1925" y="1036018"/>
          <a:ext cx="1713662" cy="68546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err="1" smtClean="0">
              <a:latin typeface="Calibri" charset="0"/>
              <a:ea typeface="Calibri" charset="0"/>
              <a:cs typeface="Calibri" charset="0"/>
            </a:rPr>
            <a:t>Introdução</a:t>
          </a:r>
          <a:endParaRPr lang="en-US" sz="10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344658" y="1036018"/>
        <a:ext cx="1028197" cy="685465"/>
      </dsp:txXfrm>
    </dsp:sp>
    <dsp:sp modelId="{E6C076D1-9556-DA44-97D9-CE740CB45C56}">
      <dsp:nvSpPr>
        <dsp:cNvPr id="0" name=""/>
        <dsp:cNvSpPr/>
      </dsp:nvSpPr>
      <dsp:spPr>
        <a:xfrm>
          <a:off x="1544222" y="1036018"/>
          <a:ext cx="1713662" cy="685465"/>
        </a:xfrm>
        <a:prstGeom prst="chevron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err="1" smtClean="0">
              <a:latin typeface="Calibri" charset="0"/>
              <a:ea typeface="Calibri" charset="0"/>
              <a:cs typeface="Calibri" charset="0"/>
            </a:rPr>
            <a:t>Motivação</a:t>
          </a:r>
          <a:endParaRPr lang="en-US" sz="10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1886955" y="1036018"/>
        <a:ext cx="1028197" cy="685465"/>
      </dsp:txXfrm>
    </dsp:sp>
    <dsp:sp modelId="{90912406-3B45-8248-9EDA-8E299520459D}">
      <dsp:nvSpPr>
        <dsp:cNvPr id="0" name=""/>
        <dsp:cNvSpPr/>
      </dsp:nvSpPr>
      <dsp:spPr>
        <a:xfrm>
          <a:off x="3086518" y="1036018"/>
          <a:ext cx="1713662" cy="685465"/>
        </a:xfrm>
        <a:prstGeom prst="chevron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err="1" smtClean="0">
              <a:latin typeface="Calibri" charset="0"/>
              <a:ea typeface="Calibri" charset="0"/>
              <a:cs typeface="Calibri" charset="0"/>
            </a:rPr>
            <a:t>Objetivos</a:t>
          </a:r>
          <a:endParaRPr lang="en-US" sz="10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3429251" y="1036018"/>
        <a:ext cx="1028197" cy="685465"/>
      </dsp:txXfrm>
    </dsp:sp>
    <dsp:sp modelId="{4173541B-1150-4746-9983-E5799C538B47}">
      <dsp:nvSpPr>
        <dsp:cNvPr id="0" name=""/>
        <dsp:cNvSpPr/>
      </dsp:nvSpPr>
      <dsp:spPr>
        <a:xfrm>
          <a:off x="4628815" y="1036018"/>
          <a:ext cx="1713662" cy="685465"/>
        </a:xfrm>
        <a:prstGeom prst="chevron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>
              <a:latin typeface="Calibri" charset="0"/>
              <a:ea typeface="Calibri" charset="0"/>
              <a:cs typeface="Calibri" charset="0"/>
            </a:rPr>
            <a:t>Estado da Arte</a:t>
          </a:r>
          <a:endParaRPr lang="en-US" sz="10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4971548" y="1036018"/>
        <a:ext cx="1028197" cy="685465"/>
      </dsp:txXfrm>
    </dsp:sp>
    <dsp:sp modelId="{860B4E35-8588-0E45-A527-1A4812E3B4BC}">
      <dsp:nvSpPr>
        <dsp:cNvPr id="0" name=""/>
        <dsp:cNvSpPr/>
      </dsp:nvSpPr>
      <dsp:spPr>
        <a:xfrm>
          <a:off x="6171111" y="1036018"/>
          <a:ext cx="1713662" cy="685465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50" kern="1200" dirty="0" err="1" smtClean="0">
              <a:latin typeface="Calibri" charset="0"/>
              <a:ea typeface="Calibri" charset="0"/>
              <a:cs typeface="Calibri" charset="0"/>
            </a:rPr>
            <a:t>Desenvolvimento</a:t>
          </a:r>
          <a:endParaRPr lang="en-US" sz="105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6513844" y="1036018"/>
        <a:ext cx="1028197" cy="685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E3096-5CEF-B240-952E-1A4A2583C1FE}" type="datetimeFigureOut">
              <a:rPr lang="pt-PT" smtClean="0"/>
              <a:t>18/01/18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7F51D-D8C1-1F4A-8C2B-BD6CD3AD500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207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70BDD0CE-06A4-404B-8A13-580229C1C9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3D4C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26">
            <a:extLst>
              <a:ext uri="{FF2B5EF4-FFF2-40B4-BE49-F238E27FC236}">
                <a16:creationId xmlns="" xmlns:a16="http://schemas.microsoft.com/office/drawing/2014/main" id="{B7511254-A05E-4E15-ABEE-9CE80348539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240632"/>
            <a:ext cx="8661654" cy="294773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20"/>
          <a:stretch/>
        </p:blipFill>
        <p:spPr>
          <a:xfrm>
            <a:off x="240657" y="241779"/>
            <a:ext cx="4259335" cy="2956330"/>
          </a:xfrm>
          <a:prstGeom prst="rect">
            <a:avLst/>
          </a:prstGeom>
        </p:spPr>
      </p:pic>
      <p:pic>
        <p:nvPicPr>
          <p:cNvPr id="6" name="Picture 9" descr="26414 (660×300)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5" b="5"/>
          <a:stretch/>
        </p:blipFill>
        <p:spPr bwMode="auto">
          <a:xfrm>
            <a:off x="467544" y="377679"/>
            <a:ext cx="2035925" cy="969936"/>
          </a:xfrm>
          <a:prstGeom prst="rect">
            <a:avLst/>
          </a:prstGeom>
          <a:noFill/>
        </p:spPr>
      </p:pic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742950" y="3481937"/>
            <a:ext cx="7658100" cy="824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800" b="1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Chatbot para </a:t>
            </a:r>
            <a:r>
              <a:rPr lang="en-US" altLang="ko-KR" sz="3800" b="1" kern="1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serviços</a:t>
            </a:r>
            <a:r>
              <a:rPr lang="en-US" altLang="ko-KR" sz="3800" b="1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3800" b="1" kern="1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bancários</a:t>
            </a:r>
            <a:endParaRPr lang="en-US" altLang="ko-KR" sz="3800" b="1" kern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6775"/>
          <a:stretch/>
        </p:blipFill>
        <p:spPr>
          <a:xfrm>
            <a:off x="4445379" y="240632"/>
            <a:ext cx="4460556" cy="295633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503469" y="4306821"/>
            <a:ext cx="4137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latin typeface="Calibri" charset="0"/>
                <a:ea typeface="Calibri" charset="0"/>
                <a:cs typeface="Calibri" charset="0"/>
              </a:rPr>
              <a:t>O </a:t>
            </a:r>
            <a:r>
              <a:rPr lang="en-US" altLang="ko-KR" dirty="0" err="1" smtClean="0">
                <a:latin typeface="Calibri" charset="0"/>
                <a:ea typeface="Calibri" charset="0"/>
                <a:cs typeface="Calibri" charset="0"/>
              </a:rPr>
              <a:t>seu</a:t>
            </a:r>
            <a:r>
              <a:rPr lang="en-US" altLang="ko-K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b="1" dirty="0" smtClean="0">
                <a:latin typeface="Calibri" charset="0"/>
                <a:ea typeface="Calibri" charset="0"/>
                <a:cs typeface="Calibri" charset="0"/>
              </a:rPr>
              <a:t>banco</a:t>
            </a:r>
            <a:r>
              <a:rPr lang="en-US" altLang="ko-KR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dirty="0" err="1" smtClean="0">
                <a:latin typeface="Calibri" charset="0"/>
                <a:ea typeface="Calibri" charset="0"/>
                <a:cs typeface="Calibri" charset="0"/>
              </a:rPr>
              <a:t>dentro</a:t>
            </a:r>
            <a:r>
              <a:rPr lang="en-US" altLang="ko-KR" dirty="0" smtClean="0">
                <a:latin typeface="Calibri" charset="0"/>
                <a:ea typeface="Calibri" charset="0"/>
                <a:cs typeface="Calibri" charset="0"/>
              </a:rPr>
              <a:t> de um </a:t>
            </a:r>
            <a:r>
              <a:rPr lang="en-US" altLang="ko-KR" b="1" dirty="0" smtClean="0">
                <a:latin typeface="Calibri" charset="0"/>
                <a:ea typeface="Calibri" charset="0"/>
                <a:cs typeface="Calibri" charset="0"/>
              </a:rPr>
              <a:t>chat</a:t>
            </a:r>
            <a:endParaRPr lang="en-US" altLang="ko-KR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6">
            <a:hlinkClick r:id="rId4"/>
          </p:cNvPr>
          <p:cNvSpPr txBox="1"/>
          <p:nvPr/>
        </p:nvSpPr>
        <p:spPr>
          <a:xfrm>
            <a:off x="395536" y="1347615"/>
            <a:ext cx="4392488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Calibri" charset="0"/>
                <a:ea typeface="Calibri" charset="0"/>
                <a:cs typeface="Calibri" charset="0"/>
              </a:rPr>
              <a:t>Fábio Teixeira</a:t>
            </a:r>
          </a:p>
          <a:p>
            <a:r>
              <a:rPr lang="en-US" altLang="ko-KR" sz="1200" dirty="0" err="1" smtClean="0">
                <a:latin typeface="Calibri" charset="0"/>
                <a:ea typeface="Calibri" charset="0"/>
                <a:cs typeface="Calibri" charset="0"/>
              </a:rPr>
              <a:t>Mestrado</a:t>
            </a:r>
            <a:r>
              <a:rPr lang="en-US" altLang="ko-KR" sz="1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dirty="0" err="1" smtClean="0">
                <a:latin typeface="Calibri" charset="0"/>
                <a:ea typeface="Calibri" charset="0"/>
                <a:cs typeface="Calibri" charset="0"/>
              </a:rPr>
              <a:t>Integrado</a:t>
            </a:r>
            <a:r>
              <a:rPr lang="en-US" altLang="ko-KR" sz="1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dirty="0" err="1" smtClean="0">
                <a:latin typeface="Calibri" charset="0"/>
                <a:ea typeface="Calibri" charset="0"/>
                <a:cs typeface="Calibri" charset="0"/>
              </a:rPr>
              <a:t>em</a:t>
            </a:r>
            <a:r>
              <a:rPr lang="en-US" altLang="ko-KR" sz="1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dirty="0" err="1" smtClean="0">
                <a:latin typeface="Calibri" charset="0"/>
                <a:ea typeface="Calibri" charset="0"/>
                <a:cs typeface="Calibri" charset="0"/>
              </a:rPr>
              <a:t>Engenharia</a:t>
            </a:r>
            <a:r>
              <a:rPr lang="en-US" altLang="ko-KR" sz="1200" dirty="0" smtClean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altLang="ko-KR" sz="1200" dirty="0" err="1" smtClean="0">
                <a:latin typeface="Calibri" charset="0"/>
                <a:ea typeface="Calibri" charset="0"/>
                <a:cs typeface="Calibri" charset="0"/>
              </a:rPr>
              <a:t>Redes</a:t>
            </a:r>
            <a:r>
              <a:rPr lang="en-US" altLang="ko-KR" sz="1200" dirty="0" smtClean="0">
                <a:latin typeface="Calibri" charset="0"/>
                <a:ea typeface="Calibri" charset="0"/>
                <a:cs typeface="Calibri" charset="0"/>
              </a:rPr>
              <a:t> e </a:t>
            </a:r>
            <a:r>
              <a:rPr lang="en-US" altLang="ko-KR" sz="1200" dirty="0" err="1" smtClean="0">
                <a:latin typeface="Calibri" charset="0"/>
                <a:ea typeface="Calibri" charset="0"/>
                <a:cs typeface="Calibri" charset="0"/>
              </a:rPr>
              <a:t>Sistemas</a:t>
            </a:r>
            <a:r>
              <a:rPr lang="en-US" altLang="ko-KR" sz="1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dirty="0" err="1" smtClean="0">
                <a:latin typeface="Calibri" charset="0"/>
                <a:ea typeface="Calibri" charset="0"/>
                <a:cs typeface="Calibri" charset="0"/>
              </a:rPr>
              <a:t>Informáticos</a:t>
            </a:r>
            <a:endParaRPr lang="en-US" altLang="ko-KR" sz="1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ko-KR" sz="1000" dirty="0" err="1" smtClean="0">
                <a:latin typeface="Calibri" charset="0"/>
                <a:ea typeface="Calibri" charset="0"/>
                <a:cs typeface="Calibri" charset="0"/>
              </a:rPr>
              <a:t>Departamento</a:t>
            </a:r>
            <a:r>
              <a:rPr lang="en-US" altLang="ko-KR" sz="1000" dirty="0" smtClean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altLang="ko-KR" sz="1000" dirty="0" err="1" smtClean="0">
                <a:latin typeface="Calibri" charset="0"/>
                <a:ea typeface="Calibri" charset="0"/>
                <a:cs typeface="Calibri" charset="0"/>
              </a:rPr>
              <a:t>Ciência</a:t>
            </a:r>
            <a:r>
              <a:rPr lang="en-US" altLang="ko-KR" sz="1000" dirty="0" smtClean="0">
                <a:latin typeface="Calibri" charset="0"/>
                <a:ea typeface="Calibri" charset="0"/>
                <a:cs typeface="Calibri" charset="0"/>
              </a:rPr>
              <a:t> dos </a:t>
            </a:r>
            <a:r>
              <a:rPr lang="en-US" altLang="ko-KR" sz="1000" dirty="0" err="1" smtClean="0">
                <a:latin typeface="Calibri" charset="0"/>
                <a:ea typeface="Calibri" charset="0"/>
                <a:cs typeface="Calibri" charset="0"/>
              </a:rPr>
              <a:t>Computadores</a:t>
            </a:r>
            <a:endParaRPr lang="en-US" altLang="ko-KR" sz="10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ko-KR" sz="1000" dirty="0" smtClean="0">
                <a:latin typeface="Calibri" charset="0"/>
                <a:ea typeface="Calibri" charset="0"/>
                <a:cs typeface="Calibri" charset="0"/>
              </a:rPr>
              <a:t>2017/2018</a:t>
            </a:r>
          </a:p>
          <a:p>
            <a:endParaRPr lang="en-US" altLang="ko-KR" sz="105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ko-KR" sz="1200" b="1" dirty="0" err="1" smtClean="0">
                <a:latin typeface="Calibri" charset="0"/>
                <a:ea typeface="Calibri" charset="0"/>
                <a:cs typeface="Calibri" charset="0"/>
              </a:rPr>
              <a:t>Orientador</a:t>
            </a:r>
            <a:endParaRPr lang="en-US" altLang="ko-KR" sz="1200" b="1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ko-KR" sz="1000" dirty="0" err="1" smtClean="0">
                <a:latin typeface="Calibri" charset="0"/>
                <a:ea typeface="Calibri" charset="0"/>
                <a:cs typeface="Calibri" charset="0"/>
              </a:rPr>
              <a:t>Alípio</a:t>
            </a:r>
            <a:r>
              <a:rPr lang="en-US" altLang="ko-KR" sz="1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000" dirty="0" err="1" smtClean="0">
                <a:latin typeface="Calibri" charset="0"/>
                <a:ea typeface="Calibri" charset="0"/>
                <a:cs typeface="Calibri" charset="0"/>
              </a:rPr>
              <a:t>Mário</a:t>
            </a:r>
            <a:r>
              <a:rPr lang="en-US" altLang="ko-KR" sz="1000" dirty="0" smtClean="0">
                <a:latin typeface="Calibri" charset="0"/>
                <a:ea typeface="Calibri" charset="0"/>
                <a:cs typeface="Calibri" charset="0"/>
              </a:rPr>
              <a:t> Guedes Jorge, Professor </a:t>
            </a:r>
            <a:r>
              <a:rPr lang="en-US" altLang="ko-KR" sz="1000" dirty="0" err="1" smtClean="0">
                <a:latin typeface="Calibri" charset="0"/>
                <a:ea typeface="Calibri" charset="0"/>
                <a:cs typeface="Calibri" charset="0"/>
              </a:rPr>
              <a:t>Associado</a:t>
            </a:r>
            <a:r>
              <a:rPr lang="en-US" altLang="ko-KR" sz="10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altLang="ko-KR" sz="1000" dirty="0" err="1" smtClean="0">
                <a:latin typeface="Calibri" charset="0"/>
                <a:ea typeface="Calibri" charset="0"/>
                <a:cs typeface="Calibri" charset="0"/>
              </a:rPr>
              <a:t>Faculdade</a:t>
            </a:r>
            <a:r>
              <a:rPr lang="en-US" altLang="ko-KR" sz="1000" dirty="0" smtClean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altLang="ko-KR" sz="1000" dirty="0" err="1" smtClean="0">
                <a:latin typeface="Calibri" charset="0"/>
                <a:ea typeface="Calibri" charset="0"/>
                <a:cs typeface="Calibri" charset="0"/>
              </a:rPr>
              <a:t>Ciências</a:t>
            </a:r>
            <a:r>
              <a:rPr lang="en-US" altLang="ko-KR" sz="1000" dirty="0" smtClean="0">
                <a:latin typeface="Calibri" charset="0"/>
                <a:ea typeface="Calibri" charset="0"/>
                <a:cs typeface="Calibri" charset="0"/>
              </a:rPr>
              <a:t> da </a:t>
            </a:r>
            <a:r>
              <a:rPr lang="en-US" altLang="ko-KR" sz="1000" dirty="0" err="1" smtClean="0">
                <a:latin typeface="Calibri" charset="0"/>
                <a:ea typeface="Calibri" charset="0"/>
                <a:cs typeface="Calibri" charset="0"/>
              </a:rPr>
              <a:t>Universidade</a:t>
            </a:r>
            <a:r>
              <a:rPr lang="en-US" altLang="ko-KR" sz="1000" dirty="0" smtClean="0">
                <a:latin typeface="Calibri" charset="0"/>
                <a:ea typeface="Calibri" charset="0"/>
                <a:cs typeface="Calibri" charset="0"/>
              </a:rPr>
              <a:t> do Porto</a:t>
            </a:r>
            <a:endParaRPr lang="en-US" altLang="ko-KR" sz="9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512553"/>
            <a:ext cx="7920990" cy="4053078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6" b="27338"/>
          <a:stretch/>
        </p:blipFill>
        <p:spPr>
          <a:xfrm rot="21480000">
            <a:off x="853377" y="847507"/>
            <a:ext cx="7437246" cy="33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121" y="482600"/>
            <a:ext cx="5947756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7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9FF99BD-075F-4761-A995-6FC574BD25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7B21A54-9BA3-4EA9-B460-5A829ADD90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FA8F714-B9D8-488A-8CCA-E9948FF913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482601"/>
            <a:ext cx="8178800" cy="417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57" y="1403307"/>
            <a:ext cx="7463281" cy="23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0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5724071-AC7B-4A67-934B-CD7F907458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429"/>
            <a:ext cx="9143999" cy="13919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44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Tabela</a:t>
            </a:r>
            <a:r>
              <a:rPr lang="en-US" altLang="ko-KR" sz="4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Conteúdos</a:t>
            </a:r>
            <a:endParaRPr lang="en-US" altLang="ko-KR" sz="4400" kern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" name="TextBox 1"/>
          <p:cNvGraphicFramePr/>
          <p:nvPr>
            <p:extLst>
              <p:ext uri="{D42A27DB-BD31-4B8C-83A1-F6EECF244321}">
                <p14:modId xmlns:p14="http://schemas.microsoft.com/office/powerpoint/2010/main" val="1361997807"/>
              </p:ext>
            </p:extLst>
          </p:nvPr>
        </p:nvGraphicFramePr>
        <p:xfrm>
          <a:off x="628650" y="1875218"/>
          <a:ext cx="7886700" cy="2757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339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505677" y="685800"/>
            <a:ext cx="2743200" cy="2165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kern="1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Introdução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838170" y="137754"/>
            <a:ext cx="492873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 smtClean="0"/>
              <a:t>1950 - </a:t>
            </a:r>
            <a:r>
              <a:rPr lang="en-US" sz="1200" dirty="0" smtClean="0"/>
              <a:t>Alan </a:t>
            </a:r>
            <a:r>
              <a:rPr lang="en-US" sz="1200" dirty="0"/>
              <a:t>Turing </a:t>
            </a:r>
            <a:r>
              <a:rPr lang="en-US" sz="1200" dirty="0" err="1"/>
              <a:t>publicou</a:t>
            </a:r>
            <a:r>
              <a:rPr lang="en-US" sz="1200" dirty="0"/>
              <a:t> o </a:t>
            </a:r>
            <a:r>
              <a:rPr lang="en-US" sz="1200" dirty="0" err="1"/>
              <a:t>artigo</a:t>
            </a:r>
            <a:r>
              <a:rPr lang="en-US" sz="1200" dirty="0"/>
              <a:t> </a:t>
            </a:r>
            <a:r>
              <a:rPr lang="en-US" sz="1200" i="1" dirty="0"/>
              <a:t>Computing Machinery Intelligence</a:t>
            </a:r>
            <a:r>
              <a:rPr lang="en-US" sz="1200" dirty="0"/>
              <a:t>, no </a:t>
            </a:r>
            <a:r>
              <a:rPr lang="en-US" sz="1200" dirty="0" err="1"/>
              <a:t>qual</a:t>
            </a:r>
            <a:r>
              <a:rPr lang="en-US" sz="1200" dirty="0"/>
              <a:t> </a:t>
            </a:r>
            <a:r>
              <a:rPr lang="en-US" sz="1200" dirty="0" err="1"/>
              <a:t>partilhou</a:t>
            </a:r>
            <a:r>
              <a:rPr lang="en-US" sz="1200" dirty="0"/>
              <a:t> </a:t>
            </a:r>
            <a:r>
              <a:rPr lang="en-US" sz="1200" dirty="0" smtClean="0"/>
              <a:t>pela </a:t>
            </a:r>
            <a:r>
              <a:rPr lang="en-US" sz="1200" dirty="0" err="1"/>
              <a:t>primeira</a:t>
            </a:r>
            <a:r>
              <a:rPr lang="en-US" sz="1200" dirty="0"/>
              <a:t> </a:t>
            </a:r>
            <a:r>
              <a:rPr lang="en-US" sz="1200" dirty="0" err="1"/>
              <a:t>vez</a:t>
            </a:r>
            <a:r>
              <a:rPr lang="en-US" sz="1200" dirty="0"/>
              <a:t> o </a:t>
            </a:r>
            <a:r>
              <a:rPr lang="en-US" sz="1200" i="1" dirty="0"/>
              <a:t>Turing </a:t>
            </a:r>
            <a:r>
              <a:rPr lang="en-US" sz="1200" i="1" dirty="0" smtClean="0"/>
              <a:t>test</a:t>
            </a:r>
            <a:endParaRPr lang="en-US" sz="1200" b="1" i="1" dirty="0"/>
          </a:p>
          <a:p>
            <a:pPr algn="just" latinLnBrk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 smtClean="0"/>
              <a:t>1966 - </a:t>
            </a:r>
            <a:r>
              <a:rPr lang="en-US" sz="1200" dirty="0" smtClean="0"/>
              <a:t>O </a:t>
            </a:r>
            <a:r>
              <a:rPr lang="en-US" sz="1200" dirty="0"/>
              <a:t>professor Joseph </a:t>
            </a:r>
            <a:r>
              <a:rPr lang="en-US" sz="1200" dirty="0" err="1"/>
              <a:t>Weizenbaum</a:t>
            </a:r>
            <a:r>
              <a:rPr lang="en-US" sz="1200" dirty="0"/>
              <a:t> </a:t>
            </a:r>
            <a:r>
              <a:rPr lang="en-US" sz="1200" dirty="0" err="1"/>
              <a:t>criou</a:t>
            </a:r>
            <a:r>
              <a:rPr lang="en-US" sz="1200" dirty="0"/>
              <a:t> </a:t>
            </a:r>
            <a:r>
              <a:rPr lang="en-US" sz="1200" dirty="0" err="1"/>
              <a:t>aquele</a:t>
            </a:r>
            <a:r>
              <a:rPr lang="en-US" sz="1200" dirty="0"/>
              <a:t> que </a:t>
            </a:r>
            <a:r>
              <a:rPr lang="en-US" sz="1200" dirty="0" err="1"/>
              <a:t>ficou</a:t>
            </a:r>
            <a:r>
              <a:rPr lang="en-US" sz="1200" dirty="0"/>
              <a:t> </a:t>
            </a:r>
            <a:r>
              <a:rPr lang="en-US" sz="1200" dirty="0" err="1"/>
              <a:t>conhecido</a:t>
            </a:r>
            <a:r>
              <a:rPr lang="en-US" sz="1200" dirty="0"/>
              <a:t> </a:t>
            </a:r>
            <a:r>
              <a:rPr lang="en-US" sz="1200" dirty="0" err="1"/>
              <a:t>como</a:t>
            </a:r>
            <a:r>
              <a:rPr lang="en-US" sz="1200" dirty="0"/>
              <a:t> o </a:t>
            </a:r>
            <a:r>
              <a:rPr lang="en-US" sz="1200" dirty="0" err="1"/>
              <a:t>primeiro</a:t>
            </a:r>
            <a:r>
              <a:rPr lang="en-US" sz="1200" dirty="0"/>
              <a:t> chatbot da </a:t>
            </a:r>
            <a:r>
              <a:rPr lang="en-US" sz="1200" dirty="0" err="1"/>
              <a:t>história</a:t>
            </a:r>
            <a:r>
              <a:rPr lang="en-US" sz="1200" dirty="0"/>
              <a:t>, o </a:t>
            </a:r>
            <a:r>
              <a:rPr lang="en-US" sz="1200" dirty="0" smtClean="0"/>
              <a:t>ELIZA</a:t>
            </a:r>
            <a:endParaRPr lang="en-US" sz="1200" dirty="0"/>
          </a:p>
          <a:p>
            <a:pPr algn="just" latinLnBrk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 dirty="0" smtClean="0"/>
              <a:t>2016: </a:t>
            </a:r>
            <a:r>
              <a:rPr lang="en-US" sz="1200" dirty="0" smtClean="0"/>
              <a:t>O </a:t>
            </a:r>
            <a:r>
              <a:rPr lang="en-US" sz="1200" dirty="0"/>
              <a:t>Facebook </a:t>
            </a:r>
            <a:r>
              <a:rPr lang="en-US" sz="1200" dirty="0" err="1"/>
              <a:t>anunciou</a:t>
            </a:r>
            <a:r>
              <a:rPr lang="en-US" sz="1200" dirty="0"/>
              <a:t> que o Messenger </a:t>
            </a:r>
            <a:r>
              <a:rPr lang="en-US" sz="1200" dirty="0" err="1"/>
              <a:t>passaria</a:t>
            </a:r>
            <a:r>
              <a:rPr lang="en-US" sz="1200" dirty="0"/>
              <a:t> a </a:t>
            </a:r>
            <a:r>
              <a:rPr lang="en-US" sz="1200" dirty="0" err="1"/>
              <a:t>suportar</a:t>
            </a:r>
            <a:r>
              <a:rPr lang="en-US" sz="1200" dirty="0"/>
              <a:t> </a:t>
            </a:r>
            <a:r>
              <a:rPr lang="en-US" sz="1200" dirty="0" err="1"/>
              <a:t>conversações</a:t>
            </a:r>
            <a:r>
              <a:rPr lang="en-US" sz="1200" dirty="0"/>
              <a:t> </a:t>
            </a:r>
            <a:r>
              <a:rPr lang="en-US" sz="1200" dirty="0" err="1"/>
              <a:t>individuais</a:t>
            </a:r>
            <a:r>
              <a:rPr lang="en-US" sz="1200" dirty="0"/>
              <a:t> com bots </a:t>
            </a:r>
            <a:r>
              <a:rPr lang="en-US" sz="1200" dirty="0" err="1" smtClean="0"/>
              <a:t>personalizados</a:t>
            </a:r>
            <a:endParaRPr lang="en-US" sz="1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0" b="6308"/>
          <a:stretch/>
        </p:blipFill>
        <p:spPr>
          <a:xfrm>
            <a:off x="4168168" y="2283718"/>
            <a:ext cx="4268735" cy="24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707FC24-6981-43D9-B525-C7832BA224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33586"/>
            <a:ext cx="3249230" cy="463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o 1"/>
          <p:cNvGrpSpPr/>
          <p:nvPr/>
        </p:nvGrpSpPr>
        <p:grpSpPr>
          <a:xfrm>
            <a:off x="342705" y="555526"/>
            <a:ext cx="3069145" cy="3931338"/>
            <a:chOff x="366769" y="512406"/>
            <a:chExt cx="3069145" cy="3931338"/>
          </a:xfrm>
        </p:grpSpPr>
        <p:sp>
          <p:nvSpPr>
            <p:cNvPr id="5" name="Retângulo 4"/>
            <p:cNvSpPr/>
            <p:nvPr/>
          </p:nvSpPr>
          <p:spPr>
            <a:xfrm>
              <a:off x="401113" y="565759"/>
              <a:ext cx="3034801" cy="387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pt-PT" sz="1200" dirty="0" smtClean="0">
                  <a:solidFill>
                    <a:schemeClr val="bg1"/>
                  </a:solidFill>
                </a:rPr>
                <a:t>          ~</a:t>
              </a:r>
              <a:r>
                <a:rPr lang="pt-PT" sz="1200" dirty="0">
                  <a:solidFill>
                    <a:schemeClr val="bg1"/>
                  </a:solidFill>
                </a:rPr>
                <a:t>90% do nosso tempo no </a:t>
              </a:r>
              <a:r>
                <a:rPr lang="pt-PT" sz="1200" dirty="0" err="1">
                  <a:solidFill>
                    <a:schemeClr val="bg1"/>
                  </a:solidFill>
                </a:rPr>
                <a:t>telemóvel</a:t>
              </a:r>
              <a:r>
                <a:rPr lang="pt-PT" sz="1200" dirty="0">
                  <a:solidFill>
                    <a:schemeClr val="bg1"/>
                  </a:solidFill>
                </a:rPr>
                <a:t> é passado em plataformas de e-mail e </a:t>
              </a:r>
              <a:r>
                <a:rPr lang="pt-PT" sz="1200" dirty="0" smtClean="0">
                  <a:solidFill>
                    <a:schemeClr val="bg1"/>
                  </a:solidFill>
                </a:rPr>
                <a:t>mensagens</a:t>
              </a:r>
              <a:r>
                <a:rPr lang="pt-PT" sz="1200" dirty="0">
                  <a:solidFill>
                    <a:schemeClr val="bg1"/>
                  </a:solidFill>
                </a:rPr>
                <a:t>. Adoraria </a:t>
              </a:r>
              <a:r>
                <a:rPr lang="pt-PT" sz="1200" dirty="0" smtClean="0">
                  <a:solidFill>
                    <a:schemeClr val="bg1"/>
                  </a:solidFill>
                </a:rPr>
                <a:t>formar equipas </a:t>
              </a:r>
              <a:r>
                <a:rPr lang="pt-PT" sz="1200" dirty="0">
                  <a:solidFill>
                    <a:schemeClr val="bg1"/>
                  </a:solidFill>
                </a:rPr>
                <a:t>que criassem coisas para </a:t>
              </a:r>
              <a:r>
                <a:rPr lang="pt-PT" sz="1200" dirty="0" err="1">
                  <a:solidFill>
                    <a:schemeClr val="bg1"/>
                  </a:solidFill>
                </a:rPr>
                <a:t>sítios</a:t>
              </a:r>
              <a:r>
                <a:rPr lang="pt-PT" sz="1200" dirty="0">
                  <a:solidFill>
                    <a:schemeClr val="bg1"/>
                  </a:solidFill>
                </a:rPr>
                <a:t> onde os consumidores </a:t>
              </a:r>
              <a:r>
                <a:rPr lang="pt-PT" sz="1200" dirty="0" err="1" smtClean="0">
                  <a:solidFill>
                    <a:schemeClr val="bg1"/>
                  </a:solidFill>
                </a:rPr>
                <a:t>vão</a:t>
              </a:r>
              <a:r>
                <a:rPr lang="pt-PT" sz="1200" dirty="0" smtClean="0">
                  <a:solidFill>
                    <a:schemeClr val="bg1"/>
                  </a:solidFill>
                </a:rPr>
                <a:t>!</a:t>
              </a:r>
            </a:p>
            <a:p>
              <a:pPr algn="r">
                <a:lnSpc>
                  <a:spcPct val="150000"/>
                </a:lnSpc>
              </a:pPr>
              <a:r>
                <a:rPr lang="pt-PT" sz="1000" b="1" dirty="0" err="1" smtClean="0">
                  <a:solidFill>
                    <a:schemeClr val="bg1"/>
                  </a:solidFill>
                </a:rPr>
                <a:t>Niko</a:t>
              </a:r>
              <a:r>
                <a:rPr lang="pt-PT" sz="1000" b="1" dirty="0" smtClean="0">
                  <a:solidFill>
                    <a:schemeClr val="bg1"/>
                  </a:solidFill>
                </a:rPr>
                <a:t> </a:t>
              </a:r>
              <a:r>
                <a:rPr lang="pt-PT" sz="1000" b="1" dirty="0" err="1">
                  <a:solidFill>
                    <a:schemeClr val="bg1"/>
                  </a:solidFill>
                </a:rPr>
                <a:t>Bonatsos</a:t>
              </a:r>
              <a:r>
                <a:rPr lang="pt-PT" sz="1000" dirty="0">
                  <a:solidFill>
                    <a:schemeClr val="bg1"/>
                  </a:solidFill>
                </a:rPr>
                <a:t>, Diretor Geral na General </a:t>
              </a:r>
              <a:r>
                <a:rPr lang="pt-PT" sz="1000" dirty="0" err="1" smtClean="0">
                  <a:solidFill>
                    <a:schemeClr val="bg1"/>
                  </a:solidFill>
                </a:rPr>
                <a:t>Catalyst</a:t>
              </a:r>
              <a:r>
                <a:rPr lang="pt-PT" sz="1000" dirty="0" smtClean="0">
                  <a:solidFill>
                    <a:schemeClr val="bg1"/>
                  </a:solidFill>
                </a:rPr>
                <a:t> </a:t>
              </a:r>
              <a:endParaRPr lang="pt-PT" sz="1000" dirty="0">
                <a:solidFill>
                  <a:schemeClr val="bg1"/>
                </a:solidFill>
              </a:endParaRPr>
            </a:p>
            <a:p>
              <a:pPr algn="just">
                <a:lnSpc>
                  <a:spcPct val="150000"/>
                </a:lnSpc>
              </a:pPr>
              <a:endParaRPr lang="pt-PT" sz="1200" dirty="0">
                <a:solidFill>
                  <a:schemeClr val="bg1"/>
                </a:solidFill>
              </a:endParaRPr>
            </a:p>
            <a:p>
              <a:pPr algn="just" latinLnBrk="0">
                <a:lnSpc>
                  <a:spcPct val="150000"/>
                </a:lnSpc>
              </a:pPr>
              <a:r>
                <a:rPr lang="pt-PT" sz="1200" dirty="0" smtClean="0">
                  <a:solidFill>
                    <a:schemeClr val="bg1"/>
                  </a:solidFill>
                </a:rPr>
                <a:t>          As </a:t>
              </a:r>
              <a:r>
                <a:rPr lang="pt-PT" sz="1200" dirty="0">
                  <a:solidFill>
                    <a:schemeClr val="bg1"/>
                  </a:solidFill>
                </a:rPr>
                <a:t>pessoas </a:t>
              </a:r>
              <a:r>
                <a:rPr lang="pt-PT" sz="1200" dirty="0" err="1">
                  <a:solidFill>
                    <a:schemeClr val="bg1"/>
                  </a:solidFill>
                </a:rPr>
                <a:t>estão</a:t>
              </a:r>
              <a:r>
                <a:rPr lang="pt-PT" sz="1200" dirty="0">
                  <a:solidFill>
                    <a:schemeClr val="bg1"/>
                  </a:solidFill>
                </a:rPr>
                <a:t> agora a passar mais tempo em </a:t>
              </a:r>
              <a:r>
                <a:rPr lang="pt-PT" sz="1200" dirty="0" err="1">
                  <a:solidFill>
                    <a:schemeClr val="bg1"/>
                  </a:solidFill>
                </a:rPr>
                <a:t>aplicações</a:t>
              </a:r>
              <a:r>
                <a:rPr lang="pt-PT" sz="1200" dirty="0">
                  <a:solidFill>
                    <a:schemeClr val="bg1"/>
                  </a:solidFill>
                </a:rPr>
                <a:t> de mensagens do que nas redes sociais, o que é um grande ponto de viragem. As </a:t>
              </a:r>
              <a:r>
                <a:rPr lang="pt-PT" sz="1200" dirty="0" err="1">
                  <a:solidFill>
                    <a:schemeClr val="bg1"/>
                  </a:solidFill>
                </a:rPr>
                <a:t>aplicações</a:t>
              </a:r>
              <a:r>
                <a:rPr lang="pt-PT" sz="1200" dirty="0">
                  <a:solidFill>
                    <a:schemeClr val="bg1"/>
                  </a:solidFill>
                </a:rPr>
                <a:t> de mensagens </a:t>
              </a:r>
              <a:r>
                <a:rPr lang="pt-PT" sz="1200" dirty="0" err="1">
                  <a:solidFill>
                    <a:schemeClr val="bg1"/>
                  </a:solidFill>
                </a:rPr>
                <a:t>são</a:t>
              </a:r>
              <a:r>
                <a:rPr lang="pt-PT" sz="1200" dirty="0">
                  <a:solidFill>
                    <a:schemeClr val="bg1"/>
                  </a:solidFill>
                </a:rPr>
                <a:t> as plataformas do futuro e os </a:t>
              </a:r>
              <a:r>
                <a:rPr lang="pt-PT" sz="1200" i="1" dirty="0" err="1">
                  <a:solidFill>
                    <a:schemeClr val="bg1"/>
                  </a:solidFill>
                </a:rPr>
                <a:t>bots</a:t>
              </a:r>
              <a:r>
                <a:rPr lang="pt-PT" sz="1200" i="1" dirty="0">
                  <a:solidFill>
                    <a:schemeClr val="bg1"/>
                  </a:solidFill>
                </a:rPr>
                <a:t> </a:t>
              </a:r>
              <a:r>
                <a:rPr lang="pt-PT" sz="1200" dirty="0" err="1">
                  <a:solidFill>
                    <a:schemeClr val="bg1"/>
                  </a:solidFill>
                </a:rPr>
                <a:t>vão</a:t>
              </a:r>
              <a:r>
                <a:rPr lang="pt-PT" sz="1200" dirty="0">
                  <a:solidFill>
                    <a:schemeClr val="bg1"/>
                  </a:solidFill>
                </a:rPr>
                <a:t> ser o meio para aceder a todos os tipos de </a:t>
              </a:r>
              <a:r>
                <a:rPr lang="pt-PT" sz="1200" dirty="0" err="1">
                  <a:solidFill>
                    <a:schemeClr val="bg1"/>
                  </a:solidFill>
                </a:rPr>
                <a:t>serviço</a:t>
              </a:r>
              <a:r>
                <a:rPr lang="pt-PT" sz="1200" dirty="0" smtClean="0">
                  <a:solidFill>
                    <a:schemeClr val="bg1"/>
                  </a:solidFill>
                </a:rPr>
                <a:t>.</a:t>
              </a:r>
            </a:p>
            <a:p>
              <a:pPr algn="r">
                <a:lnSpc>
                  <a:spcPct val="150000"/>
                </a:lnSpc>
              </a:pPr>
              <a:r>
                <a:rPr lang="pt-PT" sz="1000" b="1" dirty="0" smtClean="0">
                  <a:solidFill>
                    <a:schemeClr val="bg1"/>
                  </a:solidFill>
                </a:rPr>
                <a:t>Peter </a:t>
              </a:r>
              <a:r>
                <a:rPr lang="pt-PT" sz="1000" b="1" dirty="0">
                  <a:solidFill>
                    <a:schemeClr val="bg1"/>
                  </a:solidFill>
                </a:rPr>
                <a:t>Rojas</a:t>
              </a:r>
              <a:r>
                <a:rPr lang="pt-PT" sz="1000" dirty="0">
                  <a:solidFill>
                    <a:schemeClr val="bg1"/>
                  </a:solidFill>
                </a:rPr>
                <a:t>, </a:t>
              </a:r>
              <a:r>
                <a:rPr lang="pt-PT" sz="1000" dirty="0" err="1">
                  <a:solidFill>
                    <a:schemeClr val="bg1"/>
                  </a:solidFill>
                </a:rPr>
                <a:t>empresário</a:t>
              </a:r>
              <a:r>
                <a:rPr lang="pt-PT" sz="1000" dirty="0">
                  <a:solidFill>
                    <a:schemeClr val="bg1"/>
                  </a:solidFill>
                </a:rPr>
                <a:t> e trabalhador da </a:t>
              </a:r>
              <a:r>
                <a:rPr lang="pt-PT" sz="1000" dirty="0" err="1" smtClean="0">
                  <a:solidFill>
                    <a:schemeClr val="bg1"/>
                  </a:solidFill>
                </a:rPr>
                <a:t>Betaworks</a:t>
              </a:r>
              <a:r>
                <a:rPr lang="pt-PT" sz="1000" dirty="0" smtClean="0">
                  <a:solidFill>
                    <a:schemeClr val="bg1"/>
                  </a:solidFill>
                </a:rPr>
                <a:t> </a:t>
              </a:r>
              <a:endParaRPr lang="pt-PT" sz="1000" dirty="0">
                <a:solidFill>
                  <a:schemeClr val="bg1"/>
                </a:solidFill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6769" y="512406"/>
              <a:ext cx="360000" cy="360000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6769" y="2400224"/>
              <a:ext cx="360000" cy="360000"/>
            </a:xfrm>
            <a:prstGeom prst="rect">
              <a:avLst/>
            </a:prstGeom>
          </p:spPr>
        </p:pic>
      </p:grp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766741"/>
            <a:ext cx="4828940" cy="36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7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505677" y="685800"/>
            <a:ext cx="2743200" cy="2165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 err="1" smtClean="0">
                <a:solidFill>
                  <a:prstClr val="white"/>
                </a:solidFill>
              </a:rPr>
              <a:t>Motivação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54907" y="33950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pt-PT" sz="1200" i="1" dirty="0" smtClean="0"/>
              <a:t>Timing</a:t>
            </a:r>
            <a:r>
              <a:rPr lang="pt-PT" sz="1200" dirty="0" smtClean="0"/>
              <a:t> perfeito para ter impacto</a:t>
            </a:r>
            <a:endParaRPr lang="pt-PT" sz="1200" i="1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pt-PT" sz="1200" dirty="0" smtClean="0"/>
              <a:t>Mudança de paradigma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pt-PT" sz="1200" dirty="0" smtClean="0"/>
              <a:t>Capacidade de aproximação do carácter humano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pt-PT" sz="1200" dirty="0" smtClean="0"/>
              <a:t>Diferentes funcionalidades na área bancária</a:t>
            </a:r>
            <a:endParaRPr lang="pt-PT" sz="12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pt-PT" sz="1200" dirty="0" smtClean="0"/>
              <a:t>Aumento de atividade e interação com os clientes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pt-PT" sz="1200" dirty="0" smtClean="0"/>
              <a:t>Inovação 24 por 7</a:t>
            </a:r>
            <a:endParaRPr lang="pt-PT" sz="1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502" y="2442755"/>
            <a:ext cx="540000" cy="540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5502" y="4029081"/>
            <a:ext cx="540000" cy="54000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4644008" y="2442217"/>
            <a:ext cx="187220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dirty="0" smtClean="0">
                <a:solidFill>
                  <a:srgbClr val="9D3131"/>
                </a:solidFill>
              </a:rPr>
              <a:t>Complexidade</a:t>
            </a:r>
          </a:p>
          <a:p>
            <a:pPr>
              <a:lnSpc>
                <a:spcPct val="150000"/>
              </a:lnSpc>
            </a:pPr>
            <a:endParaRPr lang="pt-PT" dirty="0"/>
          </a:p>
          <a:p>
            <a:pPr>
              <a:lnSpc>
                <a:spcPct val="150000"/>
              </a:lnSpc>
            </a:pPr>
            <a:r>
              <a:rPr lang="pt-PT" dirty="0" smtClean="0">
                <a:solidFill>
                  <a:srgbClr val="9D3131"/>
                </a:solidFill>
              </a:rPr>
              <a:t>Trabalho</a:t>
            </a:r>
          </a:p>
          <a:p>
            <a:pPr>
              <a:lnSpc>
                <a:spcPct val="150000"/>
              </a:lnSpc>
            </a:pPr>
            <a:endParaRPr lang="pt-PT" dirty="0"/>
          </a:p>
          <a:p>
            <a:pPr>
              <a:lnSpc>
                <a:spcPct val="150000"/>
              </a:lnSpc>
            </a:pPr>
            <a:r>
              <a:rPr lang="pt-PT" dirty="0" smtClean="0">
                <a:solidFill>
                  <a:srgbClr val="008500"/>
                </a:solidFill>
              </a:rPr>
              <a:t>Rapidez</a:t>
            </a:r>
            <a:endParaRPr lang="pt-PT" dirty="0">
              <a:solidFill>
                <a:srgbClr val="008500"/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502" y="32359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40882"/>
            <a:ext cx="3249230" cy="463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293270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505677" y="685800"/>
            <a:ext cx="2743200" cy="2165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 err="1" smtClean="0">
                <a:solidFill>
                  <a:prstClr val="white"/>
                </a:solidFill>
              </a:rPr>
              <a:t>Objetivos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54906" y="339502"/>
            <a:ext cx="52815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r>
              <a:rPr lang="pt-PT" sz="1200" dirty="0" smtClean="0"/>
              <a:t>Estudar </a:t>
            </a:r>
            <a:r>
              <a:rPr lang="pt-PT" sz="1200" dirty="0"/>
              <a:t>a forma como os </a:t>
            </a:r>
            <a:r>
              <a:rPr lang="pt-PT" sz="1200" i="1" dirty="0"/>
              <a:t>chatbots </a:t>
            </a:r>
            <a:r>
              <a:rPr lang="pt-PT" sz="1200" dirty="0" smtClean="0"/>
              <a:t>têm </a:t>
            </a:r>
            <a:r>
              <a:rPr lang="pt-PT" sz="1200" dirty="0"/>
              <a:t>sido apresentados ao longo dos </a:t>
            </a:r>
            <a:r>
              <a:rPr lang="pt-PT" sz="1200" dirty="0" smtClean="0"/>
              <a:t>tempos</a:t>
            </a:r>
          </a:p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r>
              <a:rPr lang="pt-PT" sz="1200" dirty="0" smtClean="0"/>
              <a:t>Analisar </a:t>
            </a:r>
            <a:r>
              <a:rPr lang="pt-PT" sz="1200" dirty="0"/>
              <a:t>o estado corrente da tecnologia e o que tem sido feito na </a:t>
            </a:r>
            <a:r>
              <a:rPr lang="pt-PT" sz="1200" dirty="0" smtClean="0"/>
              <a:t>área</a:t>
            </a:r>
            <a:endParaRPr lang="pt-PT" sz="1200" dirty="0"/>
          </a:p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r>
              <a:rPr lang="pt-PT" sz="1200" dirty="0" smtClean="0"/>
              <a:t>Procurar </a:t>
            </a:r>
            <a:r>
              <a:rPr lang="pt-PT" sz="1200" dirty="0"/>
              <a:t>ferramentas existentes para </a:t>
            </a:r>
            <a:r>
              <a:rPr lang="pt-PT" sz="1200" dirty="0" err="1"/>
              <a:t>possível</a:t>
            </a:r>
            <a:r>
              <a:rPr lang="pt-PT" sz="1200" dirty="0"/>
              <a:t> </a:t>
            </a:r>
            <a:r>
              <a:rPr lang="pt-PT" sz="1200" dirty="0" err="1"/>
              <a:t>adaptação</a:t>
            </a:r>
            <a:r>
              <a:rPr lang="pt-PT" sz="1200" dirty="0"/>
              <a:t> </a:t>
            </a:r>
            <a:r>
              <a:rPr lang="pt-PT" sz="1200" dirty="0" smtClean="0"/>
              <a:t>futura</a:t>
            </a:r>
            <a:endParaRPr lang="pt-PT" sz="1200" dirty="0"/>
          </a:p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r>
              <a:rPr lang="pt-PT" sz="1200" dirty="0" smtClean="0"/>
              <a:t>Produzir </a:t>
            </a:r>
            <a:r>
              <a:rPr lang="pt-PT" sz="1200" dirty="0"/>
              <a:t>um </a:t>
            </a:r>
            <a:r>
              <a:rPr lang="pt-PT" sz="1200" dirty="0" err="1"/>
              <a:t>protótipo</a:t>
            </a:r>
            <a:r>
              <a:rPr lang="pt-PT" sz="1200" dirty="0"/>
              <a:t> </a:t>
            </a:r>
            <a:r>
              <a:rPr lang="pt-PT" sz="1200" dirty="0" err="1"/>
              <a:t>demonstrável</a:t>
            </a:r>
            <a:r>
              <a:rPr lang="pt-PT" sz="1200" dirty="0"/>
              <a:t> </a:t>
            </a:r>
            <a:r>
              <a:rPr lang="pt-PT" sz="1200" dirty="0" err="1"/>
              <a:t>tão</a:t>
            </a:r>
            <a:r>
              <a:rPr lang="pt-PT" sz="1200" dirty="0"/>
              <a:t> sofisticado quando </a:t>
            </a:r>
            <a:r>
              <a:rPr lang="pt-PT" sz="1200" dirty="0" err="1"/>
              <a:t>possível</a:t>
            </a:r>
            <a:r>
              <a:rPr lang="pt-PT" sz="1200" dirty="0"/>
              <a:t>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13" y="1768642"/>
            <a:ext cx="293877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2B0BD37-87F5-4DDB-B767-20FA060489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38225" y="241299"/>
            <a:ext cx="3096928" cy="4545013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DFE5C4E-0B5D-4AB5-9877-3993F84A3D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608601" y="241299"/>
            <a:ext cx="2531610" cy="2444751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6048CCE-094B-4948-B61B-DE627F1767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81511" y="241299"/>
            <a:ext cx="2531609" cy="2444751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5BB48934-4796-4249-B64C-EE2375977B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4082314"/>
            <a:ext cx="48006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9" y="471487"/>
            <a:ext cx="2023074" cy="40870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53" y="1140551"/>
            <a:ext cx="2103224" cy="64148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971" y="471486"/>
            <a:ext cx="1633180" cy="197961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766365" y="3003549"/>
            <a:ext cx="4848966" cy="993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Estado da Arte</a:t>
            </a:r>
          </a:p>
        </p:txBody>
      </p:sp>
    </p:spTree>
    <p:extLst>
      <p:ext uri="{BB962C8B-B14F-4D97-AF65-F5344CB8AC3E}">
        <p14:creationId xmlns:p14="http://schemas.microsoft.com/office/powerpoint/2010/main" val="105652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2B0BD37-87F5-4DDB-B767-20FA060489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38225" y="241299"/>
            <a:ext cx="3096928" cy="4545013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ADFE5C4E-0B5D-4AB5-9877-3993F84A3D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608601" y="241299"/>
            <a:ext cx="2531610" cy="2444751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6048CCE-094B-4948-B61B-DE627F1767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81511" y="241299"/>
            <a:ext cx="2531609" cy="2444751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5BB48934-4796-4249-B64C-EE2375977B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4082314"/>
            <a:ext cx="48006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4" y="572510"/>
            <a:ext cx="2612645" cy="388497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53" y="1190502"/>
            <a:ext cx="2103224" cy="5415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622811" y="940917"/>
            <a:ext cx="2081501" cy="1040750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3766365" y="3003549"/>
            <a:ext cx="4848966" cy="993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3600" dirty="0" err="1">
                <a:solidFill>
                  <a:schemeClr val="bg1"/>
                </a:solidFill>
              </a:rPr>
              <a:t>Tecnologia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8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5C9B8F0-FF66-4C15-BD05-E86B873318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4025931"/>
            <a:ext cx="2571723" cy="1117569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E4505C23-674B-4195-81D6-0C127FEAE3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5931"/>
            <a:ext cx="6870771" cy="1117569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4147413"/>
            <a:ext cx="5789535" cy="822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3700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Desenvolvimento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7244"/>
            <a:ext cx="1265560" cy="12655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59632" y="267494"/>
            <a:ext cx="1265560" cy="12655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9752" y="267494"/>
            <a:ext cx="1265560" cy="126556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19872" y="267494"/>
            <a:ext cx="1265560" cy="126556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99992" y="267494"/>
            <a:ext cx="1265560" cy="126556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80112" y="247244"/>
            <a:ext cx="1265560" cy="126556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0232" y="267494"/>
            <a:ext cx="1265560" cy="126556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0352" y="267494"/>
            <a:ext cx="1265560" cy="1265560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413346" y="153305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 smtClean="0"/>
              <a:t>agent.txt</a:t>
            </a:r>
            <a:endParaRPr lang="pt-PT" sz="12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496368" y="153305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 smtClean="0"/>
              <a:t>bye.txt</a:t>
            </a:r>
            <a:endParaRPr lang="pt-PT" sz="12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331956" y="1533054"/>
            <a:ext cx="1281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 smtClean="0"/>
              <a:t>confirmation.txt</a:t>
            </a:r>
            <a:endParaRPr lang="pt-PT" sz="12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550307" y="1533053"/>
            <a:ext cx="1012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 smtClean="0"/>
              <a:t>courtesy.txt</a:t>
            </a:r>
            <a:endParaRPr lang="pt-PT" sz="1200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610535" y="1533054"/>
            <a:ext cx="10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smtClean="0"/>
              <a:t>emotions.txt</a:t>
            </a:r>
            <a:endParaRPr lang="pt-PT" sz="12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12456" y="153305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smtClean="0"/>
              <a:t>hello.txt</a:t>
            </a:r>
            <a:endParaRPr lang="pt-PT" sz="12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891513" y="1538567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 smtClean="0"/>
              <a:t>other.txt</a:t>
            </a:r>
            <a:endParaRPr lang="pt-PT" sz="12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7971602" y="153305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 smtClean="0"/>
              <a:t>user.txt</a:t>
            </a:r>
            <a:endParaRPr lang="pt-PT" sz="1200" dirty="0"/>
          </a:p>
        </p:txBody>
      </p:sp>
      <p:grpSp>
        <p:nvGrpSpPr>
          <p:cNvPr id="25" name="Grupo 24"/>
          <p:cNvGrpSpPr/>
          <p:nvPr/>
        </p:nvGrpSpPr>
        <p:grpSpPr>
          <a:xfrm>
            <a:off x="5806798" y="1821079"/>
            <a:ext cx="1995686" cy="2122138"/>
            <a:chOff x="3275856" y="1810572"/>
            <a:chExt cx="1995686" cy="2122138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75856" y="1937024"/>
              <a:ext cx="1995686" cy="1995686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3550307" y="1810572"/>
              <a:ext cx="1327107" cy="1822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45000"/>
                </a:lnSpc>
              </a:pPr>
              <a:r>
                <a:rPr lang="pt-PT" sz="1200" dirty="0"/>
                <a:t>Olá!</a:t>
              </a:r>
            </a:p>
            <a:p>
              <a:pPr>
                <a:lnSpc>
                  <a:spcPct val="245000"/>
                </a:lnSpc>
              </a:pPr>
              <a:r>
                <a:rPr lang="pt-PT" sz="1200" dirty="0"/>
                <a:t>Bom dia!</a:t>
              </a:r>
            </a:p>
            <a:p>
              <a:pPr>
                <a:lnSpc>
                  <a:spcPct val="245000"/>
                </a:lnSpc>
              </a:pPr>
              <a:r>
                <a:rPr lang="pt-PT" sz="1200" dirty="0"/>
                <a:t>Boa tarde!</a:t>
              </a:r>
            </a:p>
            <a:p>
              <a:pPr>
                <a:lnSpc>
                  <a:spcPct val="245000"/>
                </a:lnSpc>
              </a:pPr>
              <a:r>
                <a:rPr lang="pt-PT" sz="1200" dirty="0"/>
                <a:t>Boa noite!</a:t>
              </a: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1436684" y="1818446"/>
            <a:ext cx="1995686" cy="2122138"/>
            <a:chOff x="3275856" y="1810572"/>
            <a:chExt cx="1995686" cy="2122138"/>
          </a:xfrm>
        </p:grpSpPr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75856" y="1937024"/>
              <a:ext cx="1995686" cy="1995686"/>
            </a:xfrm>
            <a:prstGeom prst="rect">
              <a:avLst/>
            </a:prstGeom>
          </p:spPr>
        </p:pic>
        <p:sp>
          <p:nvSpPr>
            <p:cNvPr id="28" name="Retângulo 27"/>
            <p:cNvSpPr/>
            <p:nvPr/>
          </p:nvSpPr>
          <p:spPr>
            <a:xfrm>
              <a:off x="3550307" y="1810572"/>
              <a:ext cx="1327107" cy="1902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45000"/>
                </a:lnSpc>
              </a:pPr>
              <a:r>
                <a:rPr lang="pt-PT" sz="1200" dirty="0" smtClean="0"/>
                <a:t>Vou sair.</a:t>
              </a:r>
              <a:endParaRPr lang="pt-PT" sz="1200" dirty="0"/>
            </a:p>
            <a:p>
              <a:pPr>
                <a:lnSpc>
                  <a:spcPct val="245000"/>
                </a:lnSpc>
              </a:pPr>
              <a:r>
                <a:rPr lang="pt-PT" sz="1200" dirty="0" err="1" smtClean="0"/>
                <a:t>Xau</a:t>
              </a:r>
              <a:r>
                <a:rPr lang="pt-PT" sz="1200" dirty="0" smtClean="0"/>
                <a:t>!</a:t>
              </a:r>
              <a:endParaRPr lang="pt-PT" sz="1200" dirty="0"/>
            </a:p>
            <a:p>
              <a:pPr>
                <a:lnSpc>
                  <a:spcPct val="245000"/>
                </a:lnSpc>
              </a:pPr>
              <a:r>
                <a:rPr lang="pt-PT" sz="1200" dirty="0" smtClean="0"/>
                <a:t>Até amanhã!</a:t>
              </a:r>
              <a:endParaRPr lang="pt-PT" sz="1200" dirty="0"/>
            </a:p>
            <a:p>
              <a:pPr>
                <a:lnSpc>
                  <a:spcPct val="245000"/>
                </a:lnSpc>
              </a:pPr>
              <a:r>
                <a:rPr lang="pt-PT" sz="1200" dirty="0" smtClean="0"/>
                <a:t>Até logo!</a:t>
              </a:r>
              <a:endParaRPr lang="pt-P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078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332</Words>
  <Application>Microsoft Macintosh PowerPoint</Application>
  <PresentationFormat>Apresentação no Ecrã (16:9)</PresentationFormat>
  <Paragraphs>60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12</vt:i4>
      </vt:variant>
    </vt:vector>
  </HeadingPairs>
  <TitlesOfParts>
    <vt:vector size="18" baseType="lpstr">
      <vt:lpstr>Calibri</vt:lpstr>
      <vt:lpstr>Impact</vt:lpstr>
      <vt:lpstr>맑은 고딕</vt:lpstr>
      <vt:lpstr>Arial</vt:lpstr>
      <vt:lpstr>Office Theme</vt:lpstr>
      <vt:lpstr>Custom Design</vt:lpstr>
      <vt:lpstr>Apresentação do PowerPoint</vt:lpstr>
      <vt:lpstr>Tabela de Conteúdos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</vt:lpstr>
      <vt:lpstr>Apresentação do PowerPoint</vt:lpstr>
      <vt:lpstr>Apresentação do PowerPoint</vt:lpstr>
      <vt:lpstr>Apresentação do PowerPoint</vt:lpstr>
    </vt:vector>
  </TitlesOfParts>
  <Company>Microsoft Corporation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Fábio Teixeira</cp:lastModifiedBy>
  <cp:revision>83</cp:revision>
  <dcterms:created xsi:type="dcterms:W3CDTF">2014-04-01T16:27:38Z</dcterms:created>
  <dcterms:modified xsi:type="dcterms:W3CDTF">2018-01-18T03:50:08Z</dcterms:modified>
</cp:coreProperties>
</file>